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1" r:id="rId2"/>
    <p:sldId id="268" r:id="rId3"/>
    <p:sldId id="269"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456"/>
    <p:restoredTop sz="94678"/>
  </p:normalViewPr>
  <p:slideViewPr>
    <p:cSldViewPr snapToGrid="0">
      <p:cViewPr varScale="1">
        <p:scale>
          <a:sx n="71" d="100"/>
          <a:sy n="71" d="100"/>
        </p:scale>
        <p:origin x="16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64411-18B6-E94E-995A-8A93E54990D1}" type="datetimeFigureOut">
              <a:rPr kumimoji="1" lang="ja-JP" altLang="en-US" smtClean="0"/>
              <a:t>2023/1/30</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43D39-EE61-C540-BC23-498E2E97F109}" type="slidenum">
              <a:rPr kumimoji="1" lang="ja-JP" altLang="en-US" smtClean="0"/>
              <a:t>‹#›</a:t>
            </a:fld>
            <a:endParaRPr kumimoji="1" lang="ja-JP" altLang="en-US"/>
          </a:p>
        </p:txBody>
      </p:sp>
    </p:spTree>
    <p:extLst>
      <p:ext uri="{BB962C8B-B14F-4D97-AF65-F5344CB8AC3E}">
        <p14:creationId xmlns:p14="http://schemas.microsoft.com/office/powerpoint/2010/main" val="38962122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543D39-EE61-C540-BC23-498E2E97F109}" type="slidenum">
              <a:rPr kumimoji="1" lang="ja-JP" altLang="en-US" smtClean="0"/>
              <a:t>1</a:t>
            </a:fld>
            <a:endParaRPr kumimoji="1" lang="ja-JP" altLang="en-US"/>
          </a:p>
        </p:txBody>
      </p:sp>
    </p:spTree>
    <p:extLst>
      <p:ext uri="{BB962C8B-B14F-4D97-AF65-F5344CB8AC3E}">
        <p14:creationId xmlns:p14="http://schemas.microsoft.com/office/powerpoint/2010/main" val="2728551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543D39-EE61-C540-BC23-498E2E97F109}" type="slidenum">
              <a:rPr kumimoji="1" lang="ja-JP" altLang="en-US" smtClean="0"/>
              <a:t>2</a:t>
            </a:fld>
            <a:endParaRPr kumimoji="1" lang="ja-JP" altLang="en-US"/>
          </a:p>
        </p:txBody>
      </p:sp>
    </p:spTree>
    <p:extLst>
      <p:ext uri="{BB962C8B-B14F-4D97-AF65-F5344CB8AC3E}">
        <p14:creationId xmlns:p14="http://schemas.microsoft.com/office/powerpoint/2010/main" val="18513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F543D39-EE61-C540-BC23-498E2E97F109}" type="slidenum">
              <a:rPr kumimoji="1" lang="ja-JP" altLang="en-US" smtClean="0"/>
              <a:t>3</a:t>
            </a:fld>
            <a:endParaRPr kumimoji="1" lang="ja-JP" altLang="en-US"/>
          </a:p>
        </p:txBody>
      </p:sp>
    </p:spTree>
    <p:extLst>
      <p:ext uri="{BB962C8B-B14F-4D97-AF65-F5344CB8AC3E}">
        <p14:creationId xmlns:p14="http://schemas.microsoft.com/office/powerpoint/2010/main" val="16839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286833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17030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412897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353139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53903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362023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406392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818088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411171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91050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0AD4C2-8AAD-C24E-A4CB-B07E2DB0F958}"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72412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50AD4C2-8AAD-C24E-A4CB-B07E2DB0F958}" type="datetimeFigureOut">
              <a:rPr kumimoji="1" lang="ja-JP" altLang="en-US" smtClean="0"/>
              <a:t>2023/1/30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36EBD7-7E18-354F-BDE1-5F8BCF7E79ED}" type="slidenum">
              <a:rPr kumimoji="1" lang="ja-JP" altLang="en-US" smtClean="0"/>
              <a:t>‹#›</a:t>
            </a:fld>
            <a:endParaRPr kumimoji="1" lang="ja-JP" altLang="en-US"/>
          </a:p>
        </p:txBody>
      </p:sp>
    </p:spTree>
    <p:extLst>
      <p:ext uri="{BB962C8B-B14F-4D97-AF65-F5344CB8AC3E}">
        <p14:creationId xmlns:p14="http://schemas.microsoft.com/office/powerpoint/2010/main" val="158448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481B406-DC66-0700-CA24-33E030EA5864}"/>
              </a:ext>
            </a:extLst>
          </p:cNvPr>
          <p:cNvSpPr>
            <a:spLocks noGrp="1"/>
          </p:cNvSpPr>
          <p:nvPr>
            <p:ph type="subTitle" idx="1"/>
          </p:nvPr>
        </p:nvSpPr>
        <p:spPr>
          <a:xfrm>
            <a:off x="-6" y="1805328"/>
            <a:ext cx="6857999" cy="1257598"/>
          </a:xfrm>
        </p:spPr>
        <p:txBody>
          <a:bodyPr anchor="ctr">
            <a:normAutofit/>
          </a:bodyPr>
          <a:lstStyle/>
          <a:p>
            <a:r>
              <a:rPr kumimoji="1" lang="ja-JP" altLang="en-US" sz="2400" b="1">
                <a:latin typeface="Hiragino Sans W4" panose="020B0400000000000000" pitchFamily="34" charset="-128"/>
                <a:ea typeface="Hiragino Sans W4" panose="020B0400000000000000" pitchFamily="34" charset="-128"/>
              </a:rPr>
              <a:t>日本ラグビーフットボール協会　</a:t>
            </a:r>
            <a:endParaRPr kumimoji="1" lang="en-US" altLang="ja-JP" sz="2400" b="1" dirty="0">
              <a:latin typeface="Hiragino Sans W4" panose="020B0400000000000000" pitchFamily="34" charset="-128"/>
              <a:ea typeface="Hiragino Sans W4" panose="020B0400000000000000" pitchFamily="34" charset="-128"/>
            </a:endParaRPr>
          </a:p>
          <a:p>
            <a:r>
              <a:rPr kumimoji="1" lang="en-US" altLang="ja-JP" sz="2400" b="1" dirty="0">
                <a:latin typeface="Hiragino Sans W4" panose="020B0400000000000000" pitchFamily="34" charset="-128"/>
                <a:ea typeface="Hiragino Sans W4" panose="020B0400000000000000" pitchFamily="34" charset="-128"/>
              </a:rPr>
              <a:t>Emergency Action Plan</a:t>
            </a:r>
            <a:r>
              <a:rPr kumimoji="1" lang="ja-JP" altLang="en-US" sz="2400" b="1">
                <a:latin typeface="Hiragino Sans W4" panose="020B0400000000000000" pitchFamily="34" charset="-128"/>
                <a:ea typeface="Hiragino Sans W4" panose="020B0400000000000000" pitchFamily="34" charset="-128"/>
              </a:rPr>
              <a:t>テンプレート</a:t>
            </a:r>
          </a:p>
        </p:txBody>
      </p:sp>
      <p:sp>
        <p:nvSpPr>
          <p:cNvPr id="7" name="字幕 2">
            <a:extLst>
              <a:ext uri="{FF2B5EF4-FFF2-40B4-BE49-F238E27FC236}">
                <a16:creationId xmlns:a16="http://schemas.microsoft.com/office/drawing/2014/main" id="{9BC512CB-B2D4-36BE-3754-9CE64BAC0ED0}"/>
              </a:ext>
            </a:extLst>
          </p:cNvPr>
          <p:cNvSpPr txBox="1">
            <a:spLocks/>
          </p:cNvSpPr>
          <p:nvPr/>
        </p:nvSpPr>
        <p:spPr>
          <a:xfrm>
            <a:off x="-6" y="4282126"/>
            <a:ext cx="6857999" cy="4808472"/>
          </a:xfrm>
          <a:prstGeom prst="rect">
            <a:avLst/>
          </a:prstGeom>
          <a:solidFill>
            <a:schemeClr val="bg1">
              <a:lumMod val="95000"/>
            </a:schemeClr>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600">
                <a:latin typeface="Hiragino Sans W4" panose="020B0400000000000000" pitchFamily="34" charset="-128"/>
                <a:ea typeface="Hiragino Sans W4" panose="020B0400000000000000" pitchFamily="34" charset="-128"/>
              </a:rPr>
              <a:t>◆このテンプレートは日本ラグビーフットボール協会</a:t>
            </a:r>
            <a:r>
              <a:rPr lang="en-US" altLang="ja-JP" sz="1600" dirty="0">
                <a:latin typeface="Hiragino Sans W4" panose="020B0400000000000000" pitchFamily="34" charset="-128"/>
                <a:ea typeface="Hiragino Sans W4" panose="020B0400000000000000" pitchFamily="34" charset="-128"/>
              </a:rPr>
              <a:t>(</a:t>
            </a:r>
            <a:r>
              <a:rPr lang="ja-JP" altLang="en-US" sz="1600">
                <a:latin typeface="Hiragino Sans W4" panose="020B0400000000000000" pitchFamily="34" charset="-128"/>
                <a:ea typeface="Hiragino Sans W4" panose="020B0400000000000000" pitchFamily="34" charset="-128"/>
              </a:rPr>
              <a:t>安全対策委員会</a:t>
            </a:r>
            <a:r>
              <a:rPr lang="en-US" altLang="ja-JP" sz="1600" dirty="0">
                <a:latin typeface="Hiragino Sans W4" panose="020B0400000000000000" pitchFamily="34" charset="-128"/>
                <a:ea typeface="Hiragino Sans W4" panose="020B0400000000000000" pitchFamily="34" charset="-128"/>
              </a:rPr>
              <a:t>)</a:t>
            </a:r>
            <a:r>
              <a:rPr lang="ja-JP" altLang="en-US" sz="1600">
                <a:latin typeface="Hiragino Sans W4" panose="020B0400000000000000" pitchFamily="34" charset="-128"/>
                <a:ea typeface="Hiragino Sans W4" panose="020B0400000000000000" pitchFamily="34" charset="-128"/>
              </a:rPr>
              <a:t>が作成したものです。各チームの環境に合わせて緊急時対応計画</a:t>
            </a:r>
            <a:r>
              <a:rPr lang="en-US" altLang="ja-JP" sz="1600" dirty="0">
                <a:latin typeface="Hiragino Sans W4" panose="020B0400000000000000" pitchFamily="34" charset="-128"/>
                <a:ea typeface="Hiragino Sans W4" panose="020B0400000000000000" pitchFamily="34" charset="-128"/>
              </a:rPr>
              <a:t>(Emergency Action Plan</a:t>
            </a:r>
            <a:r>
              <a:rPr lang="ja-JP" altLang="en-US" sz="1600">
                <a:latin typeface="Hiragino Sans W4" panose="020B0400000000000000" pitchFamily="34" charset="-128"/>
                <a:ea typeface="Hiragino Sans W4" panose="020B0400000000000000" pitchFamily="34" charset="-128"/>
              </a:rPr>
              <a:t>：</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を作成するための一助となるように提供します。</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◆日本ラグビーフットボール協会に所属する各チームは</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の作成を行い</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運用できる状態にすることを努力目標として下さい。</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の表面には施設のレイアウトや緊急度に応じたフロー</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連絡先リストを、裏面には</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作成に必要な項目をチェックリストにしていますのでご活用ください。</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a:t>
            </a:r>
            <a:r>
              <a:rPr lang="en-US" altLang="ja-JP" sz="1600" dirty="0">
                <a:latin typeface="Hiragino Sans W4" panose="020B0400000000000000" pitchFamily="34" charset="-128"/>
                <a:ea typeface="Hiragino Sans W4" panose="020B0400000000000000" pitchFamily="34" charset="-128"/>
              </a:rPr>
              <a:t>EAP</a:t>
            </a:r>
            <a:r>
              <a:rPr lang="ja-JP" altLang="en-US" sz="1600">
                <a:latin typeface="Hiragino Sans W4" panose="020B0400000000000000" pitchFamily="34" charset="-128"/>
                <a:ea typeface="Hiragino Sans W4" panose="020B0400000000000000" pitchFamily="34" charset="-128"/>
              </a:rPr>
              <a:t>の表面は印刷して</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見やすい場所に掲示して下さい。</a:t>
            </a:r>
            <a:endParaRPr lang="en-US" altLang="ja-JP" sz="1600" dirty="0">
              <a:latin typeface="Hiragino Sans W4" panose="020B0400000000000000" pitchFamily="34" charset="-128"/>
              <a:ea typeface="Hiragino Sans W4" panose="020B0400000000000000" pitchFamily="34" charset="-128"/>
            </a:endParaRPr>
          </a:p>
          <a:p>
            <a:pPr algn="l"/>
            <a:endParaRPr lang="en-US" altLang="ja-JP" sz="1600" dirty="0">
              <a:latin typeface="Hiragino Sans W4" panose="020B0400000000000000" pitchFamily="34" charset="-128"/>
              <a:ea typeface="Hiragino Sans W4" panose="020B0400000000000000" pitchFamily="34" charset="-128"/>
            </a:endParaRPr>
          </a:p>
          <a:p>
            <a:pPr algn="l"/>
            <a:r>
              <a:rPr lang="ja-JP" altLang="en-US" sz="1600">
                <a:latin typeface="Hiragino Sans W4" panose="020B0400000000000000" pitchFamily="34" charset="-128"/>
                <a:ea typeface="Hiragino Sans W4" panose="020B0400000000000000" pitchFamily="34" charset="-128"/>
              </a:rPr>
              <a:t>◆作成や運用に関して不明な点</a:t>
            </a:r>
            <a:r>
              <a:rPr lang="en-US" altLang="ja-JP" sz="1600" dirty="0">
                <a:latin typeface="Hiragino Sans W4" panose="020B0400000000000000" pitchFamily="34" charset="-128"/>
                <a:ea typeface="Hiragino Sans W4" panose="020B0400000000000000" pitchFamily="34" charset="-128"/>
              </a:rPr>
              <a:t>, </a:t>
            </a:r>
            <a:r>
              <a:rPr lang="ja-JP" altLang="en-US" sz="1600">
                <a:latin typeface="Hiragino Sans W4" panose="020B0400000000000000" pitchFamily="34" charset="-128"/>
                <a:ea typeface="Hiragino Sans W4" panose="020B0400000000000000" pitchFamily="34" charset="-128"/>
              </a:rPr>
              <a:t>困難な点がありましたら安全対策員会宛までご連絡ください。</a:t>
            </a:r>
          </a:p>
        </p:txBody>
      </p:sp>
      <p:pic>
        <p:nvPicPr>
          <p:cNvPr id="9" name="図 8">
            <a:extLst>
              <a:ext uri="{FF2B5EF4-FFF2-40B4-BE49-F238E27FC236}">
                <a16:creationId xmlns:a16="http://schemas.microsoft.com/office/drawing/2014/main" id="{981DD8B7-4698-86BD-AF19-5CF09CC42581}"/>
              </a:ext>
            </a:extLst>
          </p:cNvPr>
          <p:cNvPicPr>
            <a:picLocks noChangeAspect="1"/>
          </p:cNvPicPr>
          <p:nvPr/>
        </p:nvPicPr>
        <p:blipFill>
          <a:blip r:embed="rId3"/>
          <a:stretch>
            <a:fillRect/>
          </a:stretch>
        </p:blipFill>
        <p:spPr>
          <a:xfrm>
            <a:off x="-1" y="-1"/>
            <a:ext cx="6857997" cy="327313"/>
          </a:xfrm>
          <a:prstGeom prst="rect">
            <a:avLst/>
          </a:prstGeom>
        </p:spPr>
      </p:pic>
    </p:spTree>
    <p:extLst>
      <p:ext uri="{BB962C8B-B14F-4D97-AF65-F5344CB8AC3E}">
        <p14:creationId xmlns:p14="http://schemas.microsoft.com/office/powerpoint/2010/main" val="282430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774D18E-4D90-A1C0-28C3-F7A5120EBCAC}"/>
              </a:ext>
            </a:extLst>
          </p:cNvPr>
          <p:cNvSpPr/>
          <p:nvPr/>
        </p:nvSpPr>
        <p:spPr>
          <a:xfrm>
            <a:off x="4683031" y="673216"/>
            <a:ext cx="2192729" cy="3669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latin typeface="Hiragino Sans W4" panose="020B0400000000000000" pitchFamily="34" charset="-128"/>
                <a:ea typeface="Hiragino Sans W4" panose="020B0400000000000000" pitchFamily="34" charset="-128"/>
              </a:rPr>
              <a:t>①</a:t>
            </a:r>
            <a:r>
              <a:rPr kumimoji="1" lang="ja-JP" altLang="en-US" sz="1200" b="1">
                <a:solidFill>
                  <a:schemeClr val="tx1"/>
                </a:solidFill>
                <a:highlight>
                  <a:srgbClr val="FFFF00"/>
                </a:highlight>
                <a:latin typeface="Hiragino Sans W4" panose="020B0400000000000000" pitchFamily="34" charset="-128"/>
                <a:ea typeface="Hiragino Sans W4" panose="020B0400000000000000" pitchFamily="34" charset="-128"/>
              </a:rPr>
              <a:t>　　</a:t>
            </a:r>
            <a:endParaRPr kumimoji="1" lang="en-US" altLang="ja-JP" sz="1200" b="1" dirty="0">
              <a:solidFill>
                <a:schemeClr val="tx1"/>
              </a:solidFill>
              <a:highlight>
                <a:srgbClr val="FFFF00"/>
              </a:highlight>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②</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③</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④</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⑤</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p:txBody>
      </p:sp>
      <p:sp>
        <p:nvSpPr>
          <p:cNvPr id="20" name="字幕 2">
            <a:extLst>
              <a:ext uri="{FF2B5EF4-FFF2-40B4-BE49-F238E27FC236}">
                <a16:creationId xmlns:a16="http://schemas.microsoft.com/office/drawing/2014/main" id="{79B3420A-A1FB-36C4-5AC4-C7C637C6468D}"/>
              </a:ext>
            </a:extLst>
          </p:cNvPr>
          <p:cNvSpPr txBox="1">
            <a:spLocks/>
          </p:cNvSpPr>
          <p:nvPr/>
        </p:nvSpPr>
        <p:spPr>
          <a:xfrm>
            <a:off x="1" y="697861"/>
            <a:ext cx="4575828" cy="3058615"/>
          </a:xfrm>
          <a:prstGeom prst="rect">
            <a:avLst/>
          </a:prstGeom>
          <a:noFill/>
          <a:ln w="19050">
            <a:solidFill>
              <a:schemeClr val="tx1"/>
            </a:solidFill>
          </a:ln>
        </p:spPr>
        <p:txBody>
          <a:bodyPr vert="horz" lIns="91440" tIns="45720" rIns="91440" bIns="45720" rtlCol="0" anchor="b">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endParaRPr lang="en-US" altLang="ja-JP" sz="1200" dirty="0">
              <a:latin typeface="Hiragino Sans W4" panose="020B0400000000000000" pitchFamily="34" charset="-128"/>
              <a:ea typeface="Hiragino Sans W4" panose="020B0400000000000000" pitchFamily="34" charset="-128"/>
            </a:endParaRPr>
          </a:p>
        </p:txBody>
      </p:sp>
      <p:sp>
        <p:nvSpPr>
          <p:cNvPr id="2" name="タイトル 1">
            <a:extLst>
              <a:ext uri="{FF2B5EF4-FFF2-40B4-BE49-F238E27FC236}">
                <a16:creationId xmlns:a16="http://schemas.microsoft.com/office/drawing/2014/main" id="{1350041D-C83F-419B-9CFB-1BC8148DD7ED}"/>
              </a:ext>
            </a:extLst>
          </p:cNvPr>
          <p:cNvSpPr>
            <a:spLocks noGrp="1"/>
          </p:cNvSpPr>
          <p:nvPr>
            <p:ph type="ctrTitle"/>
          </p:nvPr>
        </p:nvSpPr>
        <p:spPr>
          <a:xfrm>
            <a:off x="-17762" y="342180"/>
            <a:ext cx="4593590" cy="340658"/>
          </a:xfrm>
          <a:solidFill>
            <a:srgbClr val="0070C0"/>
          </a:solidFill>
        </p:spPr>
        <p:txBody>
          <a:bodyPr anchor="ctr">
            <a:noAutofit/>
          </a:bodyPr>
          <a:lstStyle/>
          <a:p>
            <a:r>
              <a:rPr kumimoji="1" lang="ja-JP" altLang="en-US" sz="1400" b="1">
                <a:solidFill>
                  <a:schemeClr val="bg1"/>
                </a:solidFill>
                <a:latin typeface="Hiragino Sans W4" panose="020B0400000000000000" pitchFamily="34" charset="-128"/>
                <a:ea typeface="Hiragino Sans W4" panose="020B0400000000000000" pitchFamily="34" charset="-128"/>
              </a:rPr>
              <a:t>グラウンド情報</a:t>
            </a:r>
            <a:r>
              <a:rPr kumimoji="1" lang="en-US" altLang="ja-JP" sz="900" b="1" dirty="0">
                <a:solidFill>
                  <a:schemeClr val="bg1"/>
                </a:solidFill>
                <a:latin typeface="Hiragino Sans W4" panose="020B0400000000000000" pitchFamily="34" charset="-128"/>
                <a:ea typeface="Hiragino Sans W4" panose="020B0400000000000000" pitchFamily="34" charset="-128"/>
              </a:rPr>
              <a:t>(</a:t>
            </a:r>
            <a:r>
              <a:rPr lang="ja-JP" altLang="en-US" sz="900">
                <a:solidFill>
                  <a:schemeClr val="bg1"/>
                </a:solidFill>
                <a:latin typeface="Hiragino Sans W4" panose="020B0400000000000000" pitchFamily="34" charset="-128"/>
                <a:ea typeface="Hiragino Sans W4" panose="020B0400000000000000" pitchFamily="34" charset="-128"/>
              </a:rPr>
              <a:t>練習・試合会場等のレイアウトを記載して下さい</a:t>
            </a:r>
            <a:r>
              <a:rPr lang="en-US" altLang="ja-JP" sz="900" dirty="0">
                <a:solidFill>
                  <a:schemeClr val="bg1"/>
                </a:solidFill>
                <a:latin typeface="Hiragino Sans W4" panose="020B0400000000000000" pitchFamily="34" charset="-128"/>
                <a:ea typeface="Hiragino Sans W4" panose="020B0400000000000000" pitchFamily="34" charset="-128"/>
              </a:rPr>
              <a:t>)</a:t>
            </a:r>
            <a:endParaRPr kumimoji="1" lang="ja-JP" altLang="en-US" sz="1400" b="1">
              <a:solidFill>
                <a:schemeClr val="bg1"/>
              </a:solidFill>
              <a:latin typeface="Hiragino Sans W4" panose="020B0400000000000000" pitchFamily="34" charset="-128"/>
              <a:ea typeface="Hiragino Sans W4" panose="020B0400000000000000" pitchFamily="34" charset="-128"/>
            </a:endParaRPr>
          </a:p>
        </p:txBody>
      </p:sp>
      <p:sp>
        <p:nvSpPr>
          <p:cNvPr id="3" name="字幕 2">
            <a:extLst>
              <a:ext uri="{FF2B5EF4-FFF2-40B4-BE49-F238E27FC236}">
                <a16:creationId xmlns:a16="http://schemas.microsoft.com/office/drawing/2014/main" id="{2FEFF3CD-9D32-3E55-5342-EA05756704D9}"/>
              </a:ext>
            </a:extLst>
          </p:cNvPr>
          <p:cNvSpPr>
            <a:spLocks noGrp="1"/>
          </p:cNvSpPr>
          <p:nvPr>
            <p:ph type="subTitle" idx="1"/>
          </p:nvPr>
        </p:nvSpPr>
        <p:spPr>
          <a:xfrm>
            <a:off x="-11982" y="3756477"/>
            <a:ext cx="4587810" cy="616854"/>
          </a:xfrm>
        </p:spPr>
        <p:txBody>
          <a:bodyPr anchor="ctr">
            <a:noAutofit/>
          </a:bodyPr>
          <a:lstStyle/>
          <a:p>
            <a:pPr algn="l"/>
            <a:r>
              <a:rPr lang="ja-JP" altLang="en-US" sz="1200">
                <a:latin typeface="Hiragino Sans W4" panose="020B0400000000000000" pitchFamily="34" charset="-128"/>
                <a:ea typeface="Hiragino Sans W4" panose="020B0400000000000000" pitchFamily="34" charset="-128"/>
              </a:rPr>
              <a:t>施設名称：</a:t>
            </a:r>
            <a:r>
              <a:rPr lang="en-US" altLang="ja-JP" sz="1200" dirty="0">
                <a:latin typeface="Hiragino Sans W4" panose="020B0400000000000000" pitchFamily="34" charset="-128"/>
                <a:ea typeface="Hiragino Sans W4" panose="020B0400000000000000" pitchFamily="34" charset="-128"/>
              </a:rPr>
              <a:t>(</a:t>
            </a:r>
            <a:r>
              <a:rPr lang="ja-JP" altLang="en-US" sz="1200">
                <a:latin typeface="Hiragino Sans W4" panose="020B0400000000000000" pitchFamily="34" charset="-128"/>
                <a:ea typeface="Hiragino Sans W4" panose="020B0400000000000000" pitchFamily="34" charset="-128"/>
              </a:rPr>
              <a:t>　　　　　　　　　　　　　　　　　　</a:t>
            </a:r>
            <a:r>
              <a:rPr lang="en-US" altLang="ja-JP" sz="1200" dirty="0">
                <a:latin typeface="Hiragino Sans W4" panose="020B0400000000000000" pitchFamily="34" charset="-128"/>
                <a:ea typeface="Hiragino Sans W4" panose="020B0400000000000000" pitchFamily="34" charset="-128"/>
              </a:rPr>
              <a:t>)</a:t>
            </a:r>
          </a:p>
          <a:p>
            <a:pPr algn="l"/>
            <a:r>
              <a:rPr lang="ja-JP" altLang="en-US" sz="1200">
                <a:latin typeface="Hiragino Sans W4" panose="020B0400000000000000" pitchFamily="34" charset="-128"/>
                <a:ea typeface="Hiragino Sans W4" panose="020B0400000000000000" pitchFamily="34" charset="-128"/>
              </a:rPr>
              <a:t>施設住所：</a:t>
            </a:r>
            <a:r>
              <a:rPr lang="en-US" altLang="ja-JP" sz="1200" dirty="0">
                <a:latin typeface="Hiragino Sans W4" panose="020B0400000000000000" pitchFamily="34" charset="-128"/>
                <a:ea typeface="Hiragino Sans W4" panose="020B0400000000000000" pitchFamily="34" charset="-128"/>
              </a:rPr>
              <a:t>(</a:t>
            </a:r>
            <a:r>
              <a:rPr lang="ja-JP" altLang="en-US" sz="1200">
                <a:latin typeface="Hiragino Sans W4" panose="020B0400000000000000" pitchFamily="34" charset="-128"/>
                <a:ea typeface="Hiragino Sans W4" panose="020B0400000000000000" pitchFamily="34" charset="-128"/>
              </a:rPr>
              <a:t>　　　　　　　　　　　　　　　　　　</a:t>
            </a:r>
            <a:r>
              <a:rPr lang="en-US" altLang="ja-JP" sz="1200" dirty="0">
                <a:latin typeface="Hiragino Sans W4" panose="020B0400000000000000" pitchFamily="34" charset="-128"/>
                <a:ea typeface="Hiragino Sans W4" panose="020B0400000000000000" pitchFamily="34" charset="-128"/>
              </a:rPr>
              <a:t>)</a:t>
            </a:r>
            <a:endParaRPr kumimoji="1" lang="ja-JP" altLang="en-US" sz="1200">
              <a:latin typeface="Hiragino Sans W4" panose="020B0400000000000000" pitchFamily="34" charset="-128"/>
              <a:ea typeface="Hiragino Sans W4" panose="020B0400000000000000" pitchFamily="34" charset="-128"/>
            </a:endParaRPr>
          </a:p>
        </p:txBody>
      </p:sp>
      <p:sp>
        <p:nvSpPr>
          <p:cNvPr id="8" name="タイトル 1">
            <a:extLst>
              <a:ext uri="{FF2B5EF4-FFF2-40B4-BE49-F238E27FC236}">
                <a16:creationId xmlns:a16="http://schemas.microsoft.com/office/drawing/2014/main" id="{55DBD47C-11FA-564B-7BD9-BB4162A548DC}"/>
              </a:ext>
            </a:extLst>
          </p:cNvPr>
          <p:cNvSpPr txBox="1">
            <a:spLocks/>
          </p:cNvSpPr>
          <p:nvPr/>
        </p:nvSpPr>
        <p:spPr>
          <a:xfrm>
            <a:off x="-11982" y="4342366"/>
            <a:ext cx="4605572" cy="352589"/>
          </a:xfrm>
          <a:prstGeom prst="rect">
            <a:avLst/>
          </a:prstGeom>
          <a:solidFill>
            <a:srgbClr val="0070C0"/>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a:solidFill>
                  <a:schemeClr val="bg1"/>
                </a:solidFill>
                <a:latin typeface="Hiragino Sans W4" panose="020B0400000000000000" pitchFamily="34" charset="-128"/>
                <a:ea typeface="Hiragino Sans W4" panose="020B0400000000000000" pitchFamily="34" charset="-128"/>
              </a:rPr>
              <a:t>緊急時対応フロー</a:t>
            </a:r>
          </a:p>
        </p:txBody>
      </p:sp>
      <p:sp>
        <p:nvSpPr>
          <p:cNvPr id="11" name="角丸四角形 10">
            <a:extLst>
              <a:ext uri="{FF2B5EF4-FFF2-40B4-BE49-F238E27FC236}">
                <a16:creationId xmlns:a16="http://schemas.microsoft.com/office/drawing/2014/main" id="{4986BEFD-3DA3-D872-0E6A-F0AED7E4497A}"/>
              </a:ext>
            </a:extLst>
          </p:cNvPr>
          <p:cNvSpPr/>
          <p:nvPr/>
        </p:nvSpPr>
        <p:spPr>
          <a:xfrm>
            <a:off x="1382947" y="4717244"/>
            <a:ext cx="1881287" cy="325176"/>
          </a:xfrm>
          <a:prstGeom prst="roundRect">
            <a:avLst/>
          </a:prstGeom>
          <a:solidFill>
            <a:srgbClr val="FFFF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rgbClr val="FF0000"/>
                </a:solidFill>
                <a:latin typeface="Hiragino Sans W4" panose="020B0400000000000000" pitchFamily="34" charset="-128"/>
                <a:ea typeface="Hiragino Sans W4" panose="020B0400000000000000" pitchFamily="34" charset="-128"/>
              </a:rPr>
              <a:t>事故発生</a:t>
            </a:r>
          </a:p>
        </p:txBody>
      </p:sp>
      <p:sp>
        <p:nvSpPr>
          <p:cNvPr id="13" name="角丸四角形 12">
            <a:extLst>
              <a:ext uri="{FF2B5EF4-FFF2-40B4-BE49-F238E27FC236}">
                <a16:creationId xmlns:a16="http://schemas.microsoft.com/office/drawing/2014/main" id="{0849FD78-561F-A325-D60C-54FA31F6DACA}"/>
              </a:ext>
            </a:extLst>
          </p:cNvPr>
          <p:cNvSpPr/>
          <p:nvPr/>
        </p:nvSpPr>
        <p:spPr>
          <a:xfrm>
            <a:off x="12173" y="5075911"/>
            <a:ext cx="4563656" cy="536127"/>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Hiragino Sans W4" panose="020B0400000000000000" pitchFamily="34" charset="-128"/>
                <a:ea typeface="Hiragino Sans W4" panose="020B0400000000000000" pitchFamily="34" charset="-128"/>
              </a:rPr>
              <a:t>意識や反応がない</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普段どおりの呼吸ではない</a:t>
            </a:r>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pPr algn="ctr"/>
            <a:r>
              <a:rPr kumimoji="1" lang="ja-JP" altLang="en-US" sz="1200" b="1">
                <a:solidFill>
                  <a:schemeClr val="tx1"/>
                </a:solidFill>
                <a:latin typeface="Hiragino Sans W4" panose="020B0400000000000000" pitchFamily="34" charset="-128"/>
                <a:ea typeface="Hiragino Sans W4" panose="020B0400000000000000" pitchFamily="34" charset="-128"/>
              </a:rPr>
              <a:t>手足を動かせない</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大量の出血</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強い頭痛や吐き気</a:t>
            </a:r>
          </a:p>
        </p:txBody>
      </p:sp>
      <p:sp>
        <p:nvSpPr>
          <p:cNvPr id="42" name="タイトル 1">
            <a:extLst>
              <a:ext uri="{FF2B5EF4-FFF2-40B4-BE49-F238E27FC236}">
                <a16:creationId xmlns:a16="http://schemas.microsoft.com/office/drawing/2014/main" id="{620CA79D-1C58-1E3B-9467-2EF1AF335AD7}"/>
              </a:ext>
            </a:extLst>
          </p:cNvPr>
          <p:cNvSpPr txBox="1">
            <a:spLocks/>
          </p:cNvSpPr>
          <p:nvPr/>
        </p:nvSpPr>
        <p:spPr>
          <a:xfrm>
            <a:off x="4662995" y="4342365"/>
            <a:ext cx="2195005" cy="349135"/>
          </a:xfrm>
          <a:prstGeom prst="rect">
            <a:avLst/>
          </a:prstGeom>
          <a:solidFill>
            <a:srgbClr val="0070C0"/>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a:solidFill>
                  <a:schemeClr val="bg1"/>
                </a:solidFill>
                <a:latin typeface="Hiragino Sans W4" panose="020B0400000000000000" pitchFamily="34" charset="-128"/>
                <a:ea typeface="Hiragino Sans W4" panose="020B0400000000000000" pitchFamily="34" charset="-128"/>
              </a:rPr>
              <a:t>役割</a:t>
            </a:r>
          </a:p>
        </p:txBody>
      </p:sp>
      <p:sp>
        <p:nvSpPr>
          <p:cNvPr id="43" name="正方形/長方形 42">
            <a:extLst>
              <a:ext uri="{FF2B5EF4-FFF2-40B4-BE49-F238E27FC236}">
                <a16:creationId xmlns:a16="http://schemas.microsoft.com/office/drawing/2014/main" id="{B57145B9-8A7D-1635-7BA9-935884718AD3}"/>
              </a:ext>
            </a:extLst>
          </p:cNvPr>
          <p:cNvSpPr/>
          <p:nvPr/>
        </p:nvSpPr>
        <p:spPr>
          <a:xfrm>
            <a:off x="4665271" y="4684594"/>
            <a:ext cx="2192729" cy="4376933"/>
          </a:xfrm>
          <a:prstGeom prst="rect">
            <a:avLst/>
          </a:prstGeom>
          <a:solidFill>
            <a:schemeClr val="bg1">
              <a:alpha val="4967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a:solidFill>
                  <a:schemeClr val="tx1"/>
                </a:solidFill>
                <a:latin typeface="Hiragino Sans W4" panose="020B0400000000000000" pitchFamily="34" charset="-128"/>
                <a:ea typeface="Hiragino Sans W4" panose="020B0400000000000000" pitchFamily="34" charset="-128"/>
              </a:rPr>
              <a:t>①</a:t>
            </a:r>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②</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r>
              <a:rPr kumimoji="1" lang="ja-JP" altLang="en-US" sz="1200" b="1">
                <a:solidFill>
                  <a:schemeClr val="tx1"/>
                </a:solidFill>
                <a:latin typeface="Hiragino Sans W4" panose="020B0400000000000000" pitchFamily="34" charset="-128"/>
                <a:ea typeface="Hiragino Sans W4" panose="020B0400000000000000" pitchFamily="34" charset="-128"/>
              </a:rPr>
              <a:t>　　　　　　</a:t>
            </a:r>
            <a:r>
              <a:rPr kumimoji="1" lang="en-US" altLang="ja-JP" sz="1200" b="1" dirty="0">
                <a:solidFill>
                  <a:schemeClr val="tx1"/>
                </a:solidFill>
                <a:latin typeface="Hiragino Sans W4" panose="020B0400000000000000" pitchFamily="34" charset="-128"/>
                <a:ea typeface="Hiragino Sans W4" panose="020B0400000000000000" pitchFamily="34" charset="-128"/>
              </a:rPr>
              <a:t>)</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③</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④</a:t>
            </a: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200" b="1" dirty="0">
              <a:solidFill>
                <a:schemeClr val="tx1"/>
              </a:solidFill>
              <a:latin typeface="Hiragino Sans W4" panose="020B0400000000000000" pitchFamily="34" charset="-128"/>
              <a:ea typeface="Hiragino Sans W4" panose="020B0400000000000000" pitchFamily="34" charset="-128"/>
            </a:endParaRPr>
          </a:p>
          <a:p>
            <a:r>
              <a:rPr kumimoji="1" lang="en-US" altLang="ja-JP" sz="1200" b="1" dirty="0">
                <a:solidFill>
                  <a:schemeClr val="tx1"/>
                </a:solidFill>
                <a:latin typeface="Hiragino Sans W4" panose="020B0400000000000000" pitchFamily="34" charset="-128"/>
                <a:ea typeface="Hiragino Sans W4" panose="020B0400000000000000" pitchFamily="34" charset="-128"/>
              </a:rPr>
              <a:t>(</a:t>
            </a:r>
            <a:r>
              <a:rPr kumimoji="1" lang="ja-JP" altLang="en-US" sz="1200" b="1">
                <a:solidFill>
                  <a:schemeClr val="tx1"/>
                </a:solidFill>
                <a:latin typeface="Hiragino Sans W4" panose="020B0400000000000000" pitchFamily="34" charset="-128"/>
                <a:ea typeface="Hiragino Sans W4" panose="020B0400000000000000" pitchFamily="34" charset="-128"/>
              </a:rPr>
              <a:t>担当：　　　　　　　　</a:t>
            </a:r>
            <a:r>
              <a:rPr kumimoji="1" lang="en-US" altLang="ja-JP" sz="1200" b="1" dirty="0">
                <a:solidFill>
                  <a:schemeClr val="tx1"/>
                </a:solidFill>
                <a:latin typeface="Hiragino Sans W4" panose="020B0400000000000000" pitchFamily="34" charset="-128"/>
                <a:ea typeface="Hiragino Sans W4" panose="020B0400000000000000" pitchFamily="34" charset="-128"/>
              </a:rPr>
              <a:t> )</a:t>
            </a:r>
            <a:endParaRPr kumimoji="1" lang="ja-JP" altLang="en-US" sz="1200" b="1">
              <a:solidFill>
                <a:schemeClr val="tx1"/>
              </a:solidFill>
              <a:latin typeface="Hiragino Sans W4" panose="020B0400000000000000" pitchFamily="34" charset="-128"/>
              <a:ea typeface="Hiragino Sans W4" panose="020B0400000000000000" pitchFamily="34" charset="-128"/>
            </a:endParaRPr>
          </a:p>
        </p:txBody>
      </p:sp>
      <p:sp>
        <p:nvSpPr>
          <p:cNvPr id="10" name="角丸四角形 9">
            <a:extLst>
              <a:ext uri="{FF2B5EF4-FFF2-40B4-BE49-F238E27FC236}">
                <a16:creationId xmlns:a16="http://schemas.microsoft.com/office/drawing/2014/main" id="{C42F7AC2-8A68-D588-0CB3-8C971980B3B7}"/>
              </a:ext>
            </a:extLst>
          </p:cNvPr>
          <p:cNvSpPr/>
          <p:nvPr/>
        </p:nvSpPr>
        <p:spPr>
          <a:xfrm>
            <a:off x="176233" y="4884635"/>
            <a:ext cx="1206714" cy="23569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bg1"/>
                </a:solidFill>
              </a:rPr>
              <a:t>緊急性のある症状</a:t>
            </a:r>
          </a:p>
        </p:txBody>
      </p:sp>
      <p:sp>
        <p:nvSpPr>
          <p:cNvPr id="5" name="タイトル 1">
            <a:extLst>
              <a:ext uri="{FF2B5EF4-FFF2-40B4-BE49-F238E27FC236}">
                <a16:creationId xmlns:a16="http://schemas.microsoft.com/office/drawing/2014/main" id="{000C841B-030A-06AD-F263-223E171AC03D}"/>
              </a:ext>
            </a:extLst>
          </p:cNvPr>
          <p:cNvSpPr txBox="1">
            <a:spLocks/>
          </p:cNvSpPr>
          <p:nvPr/>
        </p:nvSpPr>
        <p:spPr>
          <a:xfrm>
            <a:off x="4662995" y="340658"/>
            <a:ext cx="2215041" cy="349135"/>
          </a:xfrm>
          <a:prstGeom prst="rect">
            <a:avLst/>
          </a:prstGeom>
          <a:solidFill>
            <a:srgbClr val="0070C0"/>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400" b="1">
                <a:solidFill>
                  <a:schemeClr val="bg1"/>
                </a:solidFill>
                <a:latin typeface="Hiragino Sans W4" panose="020B0400000000000000" pitchFamily="34" charset="-128"/>
                <a:ea typeface="Hiragino Sans W4" panose="020B0400000000000000" pitchFamily="34" charset="-128"/>
              </a:rPr>
              <a:t>緊急連絡先</a:t>
            </a:r>
          </a:p>
        </p:txBody>
      </p:sp>
      <p:sp>
        <p:nvSpPr>
          <p:cNvPr id="14" name="タイトル 1">
            <a:extLst>
              <a:ext uri="{FF2B5EF4-FFF2-40B4-BE49-F238E27FC236}">
                <a16:creationId xmlns:a16="http://schemas.microsoft.com/office/drawing/2014/main" id="{36D6BADE-2EC8-5A5D-3656-815486CB32BB}"/>
              </a:ext>
            </a:extLst>
          </p:cNvPr>
          <p:cNvSpPr txBox="1">
            <a:spLocks/>
          </p:cNvSpPr>
          <p:nvPr/>
        </p:nvSpPr>
        <p:spPr>
          <a:xfrm>
            <a:off x="-23751" y="-4211"/>
            <a:ext cx="6881751" cy="358487"/>
          </a:xfrm>
          <a:prstGeom prst="rect">
            <a:avLst/>
          </a:prstGeom>
          <a:solidFill>
            <a:srgbClr val="FF0000">
              <a:alpha val="35328"/>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en-US" altLang="ja-JP" sz="1400" b="1" dirty="0">
                <a:latin typeface="Hiragino Sans W4" panose="020B0400000000000000" pitchFamily="34" charset="-128"/>
                <a:ea typeface="Hiragino Sans W4" panose="020B0400000000000000" pitchFamily="34" charset="-128"/>
              </a:rPr>
              <a:t>Emergency Action Plan(</a:t>
            </a:r>
            <a:r>
              <a:rPr lang="ja-JP" altLang="en-US" sz="1400" b="1">
                <a:latin typeface="Hiragino Sans W4" panose="020B0400000000000000" pitchFamily="34" charset="-128"/>
                <a:ea typeface="Hiragino Sans W4" panose="020B0400000000000000" pitchFamily="34" charset="-128"/>
              </a:rPr>
              <a:t>チーム名：　　　　　　　　　　　　　　　</a:t>
            </a:r>
            <a:r>
              <a:rPr lang="en-US" altLang="ja-JP" sz="1400" b="1" dirty="0">
                <a:latin typeface="Hiragino Sans W4" panose="020B0400000000000000" pitchFamily="34" charset="-128"/>
                <a:ea typeface="Hiragino Sans W4" panose="020B0400000000000000" pitchFamily="34" charset="-128"/>
              </a:rPr>
              <a:t>)</a:t>
            </a:r>
            <a:endParaRPr lang="ja-JP" altLang="en-US" sz="1400" b="1">
              <a:latin typeface="Hiragino Sans W4" panose="020B0400000000000000" pitchFamily="34" charset="-128"/>
              <a:ea typeface="Hiragino Sans W4" panose="020B0400000000000000" pitchFamily="34" charset="-128"/>
            </a:endParaRPr>
          </a:p>
        </p:txBody>
      </p:sp>
      <p:sp>
        <p:nvSpPr>
          <p:cNvPr id="16" name="字幕 2">
            <a:extLst>
              <a:ext uri="{FF2B5EF4-FFF2-40B4-BE49-F238E27FC236}">
                <a16:creationId xmlns:a16="http://schemas.microsoft.com/office/drawing/2014/main" id="{4D0B545E-8EA9-3619-82DB-FA4180714D2A}"/>
              </a:ext>
            </a:extLst>
          </p:cNvPr>
          <p:cNvSpPr txBox="1">
            <a:spLocks/>
          </p:cNvSpPr>
          <p:nvPr/>
        </p:nvSpPr>
        <p:spPr>
          <a:xfrm>
            <a:off x="4575828" y="9222714"/>
            <a:ext cx="2257145" cy="616854"/>
          </a:xfrm>
          <a:prstGeom prst="rect">
            <a:avLst/>
          </a:prstGeom>
        </p:spPr>
        <p:txBody>
          <a:bodyPr vert="horz" lIns="91440" tIns="45720" rIns="91440" bIns="45720" rtlCol="0" anchor="ctr">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r"/>
            <a:r>
              <a:rPr lang="ja-JP" altLang="en-US" sz="1200">
                <a:latin typeface="Hiragino Sans W4" panose="020B0400000000000000" pitchFamily="34" charset="-128"/>
                <a:ea typeface="Hiragino Sans W4" panose="020B0400000000000000" pitchFamily="34" charset="-128"/>
              </a:rPr>
              <a:t>作成日　</a:t>
            </a:r>
            <a:endParaRPr lang="en-US" altLang="ja-JP" sz="1200" dirty="0">
              <a:latin typeface="Hiragino Sans W4" panose="020B0400000000000000" pitchFamily="34" charset="-128"/>
              <a:ea typeface="Hiragino Sans W4" panose="020B0400000000000000" pitchFamily="34" charset="-128"/>
            </a:endParaRPr>
          </a:p>
          <a:p>
            <a:pPr algn="r"/>
            <a:r>
              <a:rPr lang="ja-JP" altLang="en-US" sz="1200" u="sng">
                <a:latin typeface="Hiragino Sans W4" panose="020B0400000000000000" pitchFamily="34" charset="-128"/>
                <a:ea typeface="Hiragino Sans W4" panose="020B0400000000000000" pitchFamily="34" charset="-128"/>
              </a:rPr>
              <a:t>　　　　年　　月　　日</a:t>
            </a:r>
          </a:p>
        </p:txBody>
      </p:sp>
      <p:sp>
        <p:nvSpPr>
          <p:cNvPr id="21" name="角丸四角形 20">
            <a:extLst>
              <a:ext uri="{FF2B5EF4-FFF2-40B4-BE49-F238E27FC236}">
                <a16:creationId xmlns:a16="http://schemas.microsoft.com/office/drawing/2014/main" id="{5D5BD949-BCA0-38FC-1227-D422F0F8E9F1}"/>
              </a:ext>
            </a:extLst>
          </p:cNvPr>
          <p:cNvSpPr/>
          <p:nvPr/>
        </p:nvSpPr>
        <p:spPr>
          <a:xfrm>
            <a:off x="4683031" y="9198626"/>
            <a:ext cx="2149942" cy="640942"/>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solidFill>
                <a:schemeClr val="tx1"/>
              </a:solidFill>
              <a:latin typeface="Hiragino Sans W4" panose="020B0400000000000000" pitchFamily="34" charset="-128"/>
              <a:ea typeface="Hiragino Sans W4" panose="020B0400000000000000" pitchFamily="34" charset="-128"/>
            </a:endParaRPr>
          </a:p>
        </p:txBody>
      </p:sp>
      <p:grpSp>
        <p:nvGrpSpPr>
          <p:cNvPr id="7" name="グループ化 6">
            <a:extLst>
              <a:ext uri="{FF2B5EF4-FFF2-40B4-BE49-F238E27FC236}">
                <a16:creationId xmlns:a16="http://schemas.microsoft.com/office/drawing/2014/main" id="{BA9AF5E3-C8D6-23C1-824B-7BF5FF82E087}"/>
              </a:ext>
            </a:extLst>
          </p:cNvPr>
          <p:cNvGrpSpPr/>
          <p:nvPr/>
        </p:nvGrpSpPr>
        <p:grpSpPr>
          <a:xfrm>
            <a:off x="25027" y="5663239"/>
            <a:ext cx="4550803" cy="4063979"/>
            <a:chOff x="-1157531" y="6235232"/>
            <a:chExt cx="4550803" cy="4063979"/>
          </a:xfrm>
        </p:grpSpPr>
        <p:grpSp>
          <p:nvGrpSpPr>
            <p:cNvPr id="9" name="グループ化 8">
              <a:extLst>
                <a:ext uri="{FF2B5EF4-FFF2-40B4-BE49-F238E27FC236}">
                  <a16:creationId xmlns:a16="http://schemas.microsoft.com/office/drawing/2014/main" id="{A345B324-FBAC-FE29-DA95-C4F23E46F308}"/>
                </a:ext>
              </a:extLst>
            </p:cNvPr>
            <p:cNvGrpSpPr/>
            <p:nvPr/>
          </p:nvGrpSpPr>
          <p:grpSpPr>
            <a:xfrm>
              <a:off x="-1157531" y="6235232"/>
              <a:ext cx="4550803" cy="3063558"/>
              <a:chOff x="2326521" y="6122113"/>
              <a:chExt cx="5537668" cy="3063558"/>
            </a:xfrm>
          </p:grpSpPr>
          <p:sp>
            <p:nvSpPr>
              <p:cNvPr id="22" name="角丸四角形 21">
                <a:extLst>
                  <a:ext uri="{FF2B5EF4-FFF2-40B4-BE49-F238E27FC236}">
                    <a16:creationId xmlns:a16="http://schemas.microsoft.com/office/drawing/2014/main" id="{84EE55F2-1EC0-939A-C466-6E714FB7ED03}"/>
                  </a:ext>
                </a:extLst>
              </p:cNvPr>
              <p:cNvSpPr/>
              <p:nvPr/>
            </p:nvSpPr>
            <p:spPr>
              <a:xfrm>
                <a:off x="2326521" y="6122113"/>
                <a:ext cx="5537666" cy="568411"/>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latin typeface="Hiragino Sans W4" panose="020B0400000000000000" pitchFamily="34" charset="-128"/>
                    <a:ea typeface="Hiragino Sans W4" panose="020B0400000000000000" pitchFamily="34" charset="-128"/>
                  </a:rPr>
                  <a:t>119</a:t>
                </a:r>
                <a:r>
                  <a:rPr kumimoji="1" lang="ja-JP" altLang="en-US" sz="1600" b="1">
                    <a:solidFill>
                      <a:schemeClr val="tx1"/>
                    </a:solidFill>
                    <a:latin typeface="Hiragino Sans W4" panose="020B0400000000000000" pitchFamily="34" charset="-128"/>
                    <a:ea typeface="Hiragino Sans W4" panose="020B0400000000000000" pitchFamily="34" charset="-128"/>
                  </a:rPr>
                  <a:t>へ通報</a:t>
                </a:r>
                <a:endParaRPr kumimoji="1" lang="en-US" altLang="ja-JP" sz="1600" b="1" dirty="0">
                  <a:solidFill>
                    <a:schemeClr val="tx1"/>
                  </a:solidFill>
                  <a:latin typeface="Hiragino Sans W4" panose="020B0400000000000000" pitchFamily="34" charset="-128"/>
                  <a:ea typeface="Hiragino Sans W4" panose="020B0400000000000000" pitchFamily="34" charset="-128"/>
                </a:endParaRPr>
              </a:p>
            </p:txBody>
          </p:sp>
          <p:sp>
            <p:nvSpPr>
              <p:cNvPr id="23" name="角丸四角形 22">
                <a:extLst>
                  <a:ext uri="{FF2B5EF4-FFF2-40B4-BE49-F238E27FC236}">
                    <a16:creationId xmlns:a16="http://schemas.microsoft.com/office/drawing/2014/main" id="{6DC958D8-8B14-D9C2-CD49-9719B556E22F}"/>
                  </a:ext>
                </a:extLst>
              </p:cNvPr>
              <p:cNvSpPr/>
              <p:nvPr/>
            </p:nvSpPr>
            <p:spPr>
              <a:xfrm>
                <a:off x="2326522" y="7047729"/>
                <a:ext cx="5537667" cy="1184976"/>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en-US" altLang="ja-JP" sz="1000" b="1" u="sng" dirty="0">
                    <a:solidFill>
                      <a:schemeClr val="tx1"/>
                    </a:solidFill>
                    <a:latin typeface="Hiragino Sans W4" panose="020B0400000000000000" pitchFamily="34" charset="-128"/>
                    <a:ea typeface="Hiragino Sans W4" panose="020B0400000000000000" pitchFamily="34" charset="-128"/>
                  </a:rPr>
                  <a:t>119</a:t>
                </a:r>
                <a:r>
                  <a:rPr kumimoji="1" lang="ja-JP" altLang="en-US" sz="1000" b="1" u="sng">
                    <a:solidFill>
                      <a:schemeClr val="tx1"/>
                    </a:solidFill>
                    <a:latin typeface="Hiragino Sans W4" panose="020B0400000000000000" pitchFamily="34" charset="-128"/>
                    <a:ea typeface="Hiragino Sans W4" panose="020B0400000000000000" pitchFamily="34" charset="-128"/>
                  </a:rPr>
                  <a:t>通報時に指令官から聞かれる主な内容</a:t>
                </a:r>
                <a:endParaRPr kumimoji="1" lang="en-US" altLang="ja-JP" sz="10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ja-JP" altLang="en-US" sz="900" b="1">
                    <a:solidFill>
                      <a:schemeClr val="tx1"/>
                    </a:solidFill>
                    <a:latin typeface="Hiragino Sans W4" panose="020B0400000000000000" pitchFamily="34" charset="-128"/>
                    <a:ea typeface="Hiragino Sans W4" panose="020B0400000000000000" pitchFamily="34" charset="-128"/>
                  </a:rPr>
                  <a:t>①「火事ですか？救急ですか？」→</a:t>
                </a:r>
                <a:r>
                  <a:rPr kumimoji="1" lang="ja-JP" altLang="en-US" sz="900" b="1" u="sng">
                    <a:solidFill>
                      <a:schemeClr val="tx1"/>
                    </a:solidFill>
                    <a:latin typeface="Hiragino Sans W4" panose="020B0400000000000000" pitchFamily="34" charset="-128"/>
                    <a:ea typeface="Hiragino Sans W4" panose="020B0400000000000000" pitchFamily="34" charset="-128"/>
                  </a:rPr>
                  <a:t>救急です</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en-US" altLang="ja-JP" sz="900" b="1" dirty="0">
                    <a:solidFill>
                      <a:schemeClr val="tx1"/>
                    </a:solidFill>
                    <a:latin typeface="Hiragino Sans W4" panose="020B0400000000000000" pitchFamily="34" charset="-128"/>
                    <a:ea typeface="Hiragino Sans W4" panose="020B0400000000000000" pitchFamily="34" charset="-128"/>
                  </a:rPr>
                  <a:t>②</a:t>
                </a:r>
                <a:r>
                  <a:rPr kumimoji="1" lang="ja-JP" altLang="en-US" sz="900" b="1">
                    <a:solidFill>
                      <a:schemeClr val="tx1"/>
                    </a:solidFill>
                    <a:latin typeface="Hiragino Sans W4" panose="020B0400000000000000" pitchFamily="34" charset="-128"/>
                    <a:ea typeface="Hiragino Sans W4" panose="020B0400000000000000" pitchFamily="34" charset="-128"/>
                  </a:rPr>
                  <a:t>「住所はどこですか？」→</a:t>
                </a:r>
                <a:r>
                  <a:rPr kumimoji="1" lang="ja-JP" altLang="en-US" sz="900" b="1" u="sng">
                    <a:solidFill>
                      <a:schemeClr val="tx1"/>
                    </a:solidFill>
                    <a:latin typeface="Hiragino Sans W4" panose="020B0400000000000000" pitchFamily="34" charset="-128"/>
                    <a:ea typeface="Hiragino Sans W4" panose="020B0400000000000000" pitchFamily="34" charset="-128"/>
                  </a:rPr>
                  <a:t>上記の住所と施設名称を伝える</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en-US" altLang="ja-JP" sz="900" b="1" dirty="0">
                    <a:solidFill>
                      <a:schemeClr val="tx1"/>
                    </a:solidFill>
                    <a:latin typeface="Hiragino Sans W4" panose="020B0400000000000000" pitchFamily="34" charset="-128"/>
                    <a:ea typeface="Hiragino Sans W4" panose="020B0400000000000000" pitchFamily="34" charset="-128"/>
                  </a:rPr>
                  <a:t>③</a:t>
                </a:r>
                <a:r>
                  <a:rPr kumimoji="1" lang="ja-JP" altLang="en-US" sz="900" b="1">
                    <a:solidFill>
                      <a:schemeClr val="tx1"/>
                    </a:solidFill>
                    <a:latin typeface="Hiragino Sans W4" panose="020B0400000000000000" pitchFamily="34" charset="-128"/>
                    <a:ea typeface="Hiragino Sans W4" panose="020B0400000000000000" pitchFamily="34" charset="-128"/>
                  </a:rPr>
                  <a:t>「どうされましたか？」→</a:t>
                </a:r>
                <a:r>
                  <a:rPr kumimoji="1" lang="ja-JP" altLang="en-US" sz="900" b="1" u="sng">
                    <a:solidFill>
                      <a:schemeClr val="tx1"/>
                    </a:solidFill>
                    <a:latin typeface="Hiragino Sans W4" panose="020B0400000000000000" pitchFamily="34" charset="-128"/>
                    <a:ea typeface="Hiragino Sans W4" panose="020B0400000000000000" pitchFamily="34" charset="-128"/>
                  </a:rPr>
                  <a:t>選手の状況を伝える</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a:p>
                <a:pPr>
                  <a:lnSpc>
                    <a:spcPct val="150000"/>
                  </a:lnSpc>
                </a:pPr>
                <a:r>
                  <a:rPr kumimoji="1" lang="en-US" altLang="ja-JP" sz="900" b="1" dirty="0">
                    <a:solidFill>
                      <a:schemeClr val="tx1"/>
                    </a:solidFill>
                    <a:latin typeface="Hiragino Sans W4" panose="020B0400000000000000" pitchFamily="34" charset="-128"/>
                    <a:ea typeface="Hiragino Sans W4" panose="020B0400000000000000" pitchFamily="34" charset="-128"/>
                  </a:rPr>
                  <a:t>④</a:t>
                </a:r>
                <a:r>
                  <a:rPr kumimoji="1" lang="ja-JP" altLang="en-US" sz="900" b="1">
                    <a:solidFill>
                      <a:schemeClr val="tx1"/>
                    </a:solidFill>
                    <a:latin typeface="Hiragino Sans W4" panose="020B0400000000000000" pitchFamily="34" charset="-128"/>
                    <a:ea typeface="Hiragino Sans W4" panose="020B0400000000000000" pitchFamily="34" charset="-128"/>
                  </a:rPr>
                  <a:t>「あなたのお名前と連絡先を教えて下さい」→</a:t>
                </a:r>
                <a:r>
                  <a:rPr kumimoji="1" lang="ja-JP" altLang="en-US" sz="900" b="1" u="sng">
                    <a:solidFill>
                      <a:schemeClr val="tx1"/>
                    </a:solidFill>
                    <a:latin typeface="Hiragino Sans W4" panose="020B0400000000000000" pitchFamily="34" charset="-128"/>
                    <a:ea typeface="Hiragino Sans W4" panose="020B0400000000000000" pitchFamily="34" charset="-128"/>
                  </a:rPr>
                  <a:t>通報者氏名と連絡先を伝える</a:t>
                </a:r>
                <a:endParaRPr kumimoji="1" lang="en-US" altLang="ja-JP" sz="900" b="1" u="sng" dirty="0">
                  <a:solidFill>
                    <a:schemeClr val="tx1"/>
                  </a:solidFill>
                  <a:latin typeface="Hiragino Sans W4" panose="020B0400000000000000" pitchFamily="34" charset="-128"/>
                  <a:ea typeface="Hiragino Sans W4" panose="020B0400000000000000" pitchFamily="34" charset="-128"/>
                </a:endParaRPr>
              </a:p>
            </p:txBody>
          </p:sp>
          <p:sp>
            <p:nvSpPr>
              <p:cNvPr id="24" name="角丸四角形 23">
                <a:extLst>
                  <a:ext uri="{FF2B5EF4-FFF2-40B4-BE49-F238E27FC236}">
                    <a16:creationId xmlns:a16="http://schemas.microsoft.com/office/drawing/2014/main" id="{0C7F4E49-7619-8757-35B6-36394835E3ED}"/>
                  </a:ext>
                </a:extLst>
              </p:cNvPr>
              <p:cNvSpPr/>
              <p:nvPr/>
            </p:nvSpPr>
            <p:spPr>
              <a:xfrm>
                <a:off x="2326521" y="8617260"/>
                <a:ext cx="5537667" cy="568411"/>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Hiragino Sans W4" panose="020B0400000000000000" pitchFamily="34" charset="-128"/>
                    <a:ea typeface="Hiragino Sans W4" panose="020B0400000000000000" pitchFamily="34" charset="-128"/>
                  </a:rPr>
                  <a:t>関係者への連絡と救急車到着の準備</a:t>
                </a:r>
                <a:endParaRPr kumimoji="1" lang="en-US" altLang="ja-JP" b="1" dirty="0">
                  <a:solidFill>
                    <a:schemeClr val="tx1"/>
                  </a:solidFill>
                  <a:latin typeface="Hiragino Sans W4" panose="020B0400000000000000" pitchFamily="34" charset="-128"/>
                  <a:ea typeface="Hiragino Sans W4" panose="020B0400000000000000" pitchFamily="34" charset="-128"/>
                </a:endParaRPr>
              </a:p>
            </p:txBody>
          </p:sp>
          <p:sp>
            <p:nvSpPr>
              <p:cNvPr id="25" name="下矢印 24">
                <a:extLst>
                  <a:ext uri="{FF2B5EF4-FFF2-40B4-BE49-F238E27FC236}">
                    <a16:creationId xmlns:a16="http://schemas.microsoft.com/office/drawing/2014/main" id="{A85EFA3E-F06B-58B4-5A98-CF89A3C22855}"/>
                  </a:ext>
                </a:extLst>
              </p:cNvPr>
              <p:cNvSpPr/>
              <p:nvPr/>
            </p:nvSpPr>
            <p:spPr>
              <a:xfrm>
                <a:off x="4971139" y="6736845"/>
                <a:ext cx="399536" cy="2718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Sans W4" panose="020B0400000000000000" pitchFamily="34" charset="-128"/>
                  <a:ea typeface="Hiragino Sans W4" panose="020B0400000000000000" pitchFamily="34" charset="-128"/>
                </a:endParaRPr>
              </a:p>
            </p:txBody>
          </p:sp>
          <p:sp>
            <p:nvSpPr>
              <p:cNvPr id="26" name="下矢印 25">
                <a:extLst>
                  <a:ext uri="{FF2B5EF4-FFF2-40B4-BE49-F238E27FC236}">
                    <a16:creationId xmlns:a16="http://schemas.microsoft.com/office/drawing/2014/main" id="{E13DEE81-097B-4422-6F29-E3231CF2103F}"/>
                  </a:ext>
                </a:extLst>
              </p:cNvPr>
              <p:cNvSpPr/>
              <p:nvPr/>
            </p:nvSpPr>
            <p:spPr>
              <a:xfrm>
                <a:off x="4971139" y="8294673"/>
                <a:ext cx="399536" cy="2718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Sans W4" panose="020B0400000000000000" pitchFamily="34" charset="-128"/>
                  <a:ea typeface="Hiragino Sans W4" panose="020B0400000000000000" pitchFamily="34" charset="-128"/>
                </a:endParaRPr>
              </a:p>
            </p:txBody>
          </p:sp>
        </p:grpSp>
        <p:sp>
          <p:nvSpPr>
            <p:cNvPr id="12" name="下矢印 11">
              <a:extLst>
                <a:ext uri="{FF2B5EF4-FFF2-40B4-BE49-F238E27FC236}">
                  <a16:creationId xmlns:a16="http://schemas.microsoft.com/office/drawing/2014/main" id="{F0D51573-8D3D-C325-2B7A-161D1EFEB95D}"/>
                </a:ext>
              </a:extLst>
            </p:cNvPr>
            <p:cNvSpPr/>
            <p:nvPr/>
          </p:nvSpPr>
          <p:spPr>
            <a:xfrm>
              <a:off x="1039966" y="9380798"/>
              <a:ext cx="328335" cy="27184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Sans W4" panose="020B0400000000000000" pitchFamily="34" charset="-128"/>
                <a:ea typeface="Hiragino Sans W4" panose="020B0400000000000000" pitchFamily="34" charset="-128"/>
              </a:endParaRPr>
            </a:p>
          </p:txBody>
        </p:sp>
        <p:sp>
          <p:nvSpPr>
            <p:cNvPr id="15" name="角丸四角形 14">
              <a:extLst>
                <a:ext uri="{FF2B5EF4-FFF2-40B4-BE49-F238E27FC236}">
                  <a16:creationId xmlns:a16="http://schemas.microsoft.com/office/drawing/2014/main" id="{B607D13F-F418-ED46-9A01-D07020CC00D7}"/>
                </a:ext>
              </a:extLst>
            </p:cNvPr>
            <p:cNvSpPr/>
            <p:nvPr/>
          </p:nvSpPr>
          <p:spPr>
            <a:xfrm>
              <a:off x="-1157531" y="9730800"/>
              <a:ext cx="4550802" cy="568411"/>
            </a:xfrm>
            <a:prstGeom prst="round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Hiragino Sans W4" panose="020B0400000000000000" pitchFamily="34" charset="-128"/>
                  <a:ea typeface="Hiragino Sans W4" panose="020B0400000000000000" pitchFamily="34" charset="-128"/>
                </a:rPr>
                <a:t>救急車到着後</a:t>
              </a:r>
              <a:r>
                <a:rPr kumimoji="1" lang="en-US" altLang="ja-JP" b="1" dirty="0">
                  <a:solidFill>
                    <a:schemeClr val="tx1"/>
                  </a:solidFill>
                  <a:latin typeface="Hiragino Sans W4" panose="020B0400000000000000" pitchFamily="34" charset="-128"/>
                  <a:ea typeface="Hiragino Sans W4" panose="020B0400000000000000" pitchFamily="34" charset="-128"/>
                </a:rPr>
                <a:t>, </a:t>
              </a:r>
              <a:r>
                <a:rPr kumimoji="1" lang="ja-JP" altLang="en-US" b="1">
                  <a:solidFill>
                    <a:schemeClr val="tx1"/>
                  </a:solidFill>
                  <a:latin typeface="Hiragino Sans W4" panose="020B0400000000000000" pitchFamily="34" charset="-128"/>
                  <a:ea typeface="Hiragino Sans W4" panose="020B0400000000000000" pitchFamily="34" charset="-128"/>
                </a:rPr>
                <a:t>同乗して病院へ</a:t>
              </a:r>
            </a:p>
          </p:txBody>
        </p:sp>
      </p:grpSp>
    </p:spTree>
    <p:extLst>
      <p:ext uri="{BB962C8B-B14F-4D97-AF65-F5344CB8AC3E}">
        <p14:creationId xmlns:p14="http://schemas.microsoft.com/office/powerpoint/2010/main" val="3795643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50041D-C83F-419B-9CFB-1BC8148DD7ED}"/>
              </a:ext>
            </a:extLst>
          </p:cNvPr>
          <p:cNvSpPr>
            <a:spLocks noGrp="1"/>
          </p:cNvSpPr>
          <p:nvPr>
            <p:ph type="ctrTitle"/>
          </p:nvPr>
        </p:nvSpPr>
        <p:spPr>
          <a:xfrm>
            <a:off x="0" y="0"/>
            <a:ext cx="6858000" cy="349135"/>
          </a:xfrm>
          <a:solidFill>
            <a:srgbClr val="0070C0"/>
          </a:solidFill>
        </p:spPr>
        <p:txBody>
          <a:bodyPr>
            <a:noAutofit/>
          </a:bodyPr>
          <a:lstStyle/>
          <a:p>
            <a:r>
              <a:rPr kumimoji="1" lang="en-US" altLang="ja-JP" sz="1400" b="1" dirty="0">
                <a:solidFill>
                  <a:schemeClr val="bg1"/>
                </a:solidFill>
                <a:latin typeface="Hiragino Sans W4" panose="020B0400000000000000" pitchFamily="34" charset="-128"/>
                <a:ea typeface="Hiragino Sans W4" panose="020B0400000000000000" pitchFamily="34" charset="-128"/>
              </a:rPr>
              <a:t>Emergency Action Plan</a:t>
            </a:r>
            <a:r>
              <a:rPr kumimoji="1" lang="ja-JP" altLang="en-US" sz="1400" b="1">
                <a:solidFill>
                  <a:schemeClr val="bg1"/>
                </a:solidFill>
                <a:latin typeface="Hiragino Sans W4" panose="020B0400000000000000" pitchFamily="34" charset="-128"/>
                <a:ea typeface="Hiragino Sans W4" panose="020B0400000000000000" pitchFamily="34" charset="-128"/>
              </a:rPr>
              <a:t>　チェックリスト</a:t>
            </a:r>
          </a:p>
        </p:txBody>
      </p:sp>
      <p:sp>
        <p:nvSpPr>
          <p:cNvPr id="23" name="正方形/長方形 22">
            <a:extLst>
              <a:ext uri="{FF2B5EF4-FFF2-40B4-BE49-F238E27FC236}">
                <a16:creationId xmlns:a16="http://schemas.microsoft.com/office/drawing/2014/main" id="{58D8442E-FCF1-385B-D41A-E89148EF0621}"/>
              </a:ext>
            </a:extLst>
          </p:cNvPr>
          <p:cNvSpPr/>
          <p:nvPr/>
        </p:nvSpPr>
        <p:spPr>
          <a:xfrm>
            <a:off x="135468" y="635158"/>
            <a:ext cx="6722532" cy="92708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各項目ごとで明確に役割分担ができている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EAP</a:t>
            </a:r>
            <a:r>
              <a:rPr kumimoji="1" lang="ja-JP" altLang="en-US" sz="1400" b="1">
                <a:solidFill>
                  <a:schemeClr val="tx1"/>
                </a:solidFill>
                <a:latin typeface="Hiragino Sans W4" panose="020B0400000000000000" pitchFamily="34" charset="-128"/>
                <a:ea typeface="Hiragino Sans W4" panose="020B0400000000000000" pitchFamily="34" charset="-128"/>
              </a:rPr>
              <a:t>に関わる選手・スタッフが自分の役割を十分に理解できている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AED</a:t>
            </a:r>
            <a:r>
              <a:rPr kumimoji="1" lang="ja-JP" altLang="en-US" sz="1400" b="1">
                <a:solidFill>
                  <a:schemeClr val="tx1"/>
                </a:solidFill>
                <a:latin typeface="Hiragino Sans W4" panose="020B0400000000000000" pitchFamily="34" charset="-128"/>
                <a:ea typeface="Hiragino Sans W4" panose="020B0400000000000000" pitchFamily="34" charset="-128"/>
              </a:rPr>
              <a:t>の設置位置を記載している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AED</a:t>
            </a:r>
            <a:r>
              <a:rPr kumimoji="1" lang="ja-JP" altLang="en-US" sz="1400" b="1">
                <a:solidFill>
                  <a:schemeClr val="tx1"/>
                </a:solidFill>
                <a:latin typeface="Hiragino Sans W4" panose="020B0400000000000000" pitchFamily="34" charset="-128"/>
                <a:ea typeface="Hiragino Sans W4" panose="020B0400000000000000" pitchFamily="34" charset="-128"/>
              </a:rPr>
              <a:t>を取り、グラウンドまで戻ってくる時間を把握している</a:t>
            </a:r>
            <a:r>
              <a:rPr kumimoji="1" lang="en-US" altLang="ja-JP" sz="1400" b="1" dirty="0">
                <a:solidFill>
                  <a:schemeClr val="tx1"/>
                </a:solidFill>
                <a:latin typeface="Hiragino Sans W4" panose="020B0400000000000000" pitchFamily="34" charset="-128"/>
                <a:ea typeface="Hiragino Sans W4" panose="020B0400000000000000" pitchFamily="34" charset="-128"/>
              </a:rPr>
              <a:t>(</a:t>
            </a:r>
            <a:r>
              <a:rPr kumimoji="1" lang="ja-JP" altLang="en-US" sz="1400" b="1">
                <a:solidFill>
                  <a:schemeClr val="tx1"/>
                </a:solidFill>
                <a:latin typeface="Hiragino Sans W4" panose="020B0400000000000000" pitchFamily="34" charset="-128"/>
                <a:ea typeface="Hiragino Sans W4" panose="020B0400000000000000" pitchFamily="34" charset="-128"/>
              </a:rPr>
              <a:t>　　　分</a:t>
            </a:r>
            <a:r>
              <a:rPr kumimoji="1" lang="en-US" altLang="ja-JP" sz="1400" b="1" dirty="0">
                <a:solidFill>
                  <a:schemeClr val="tx1"/>
                </a:solidFill>
                <a:latin typeface="Hiragino Sans W4" panose="020B0400000000000000" pitchFamily="34" charset="-128"/>
                <a:ea typeface="Hiragino Sans W4" panose="020B0400000000000000" pitchFamily="34" charset="-128"/>
              </a:rPr>
              <a:t>)</a:t>
            </a: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en-US" altLang="ja-JP" sz="1400" b="1" dirty="0">
                <a:solidFill>
                  <a:schemeClr val="tx1"/>
                </a:solidFill>
                <a:latin typeface="Hiragino Sans W4" panose="020B0400000000000000" pitchFamily="34" charset="-128"/>
                <a:ea typeface="Hiragino Sans W4" panose="020B0400000000000000" pitchFamily="34" charset="-128"/>
              </a:rPr>
              <a:t>AED</a:t>
            </a:r>
            <a:r>
              <a:rPr kumimoji="1" lang="ja-JP" altLang="en-US" sz="1400" b="1">
                <a:solidFill>
                  <a:schemeClr val="tx1"/>
                </a:solidFill>
                <a:latin typeface="Hiragino Sans W4" panose="020B0400000000000000" pitchFamily="34" charset="-128"/>
                <a:ea typeface="Hiragino Sans W4" panose="020B0400000000000000" pitchFamily="34" charset="-128"/>
              </a:rPr>
              <a:t>は練習</a:t>
            </a:r>
            <a:r>
              <a:rPr kumimoji="1" lang="en-US" altLang="ja-JP" sz="1400" b="1" dirty="0">
                <a:solidFill>
                  <a:schemeClr val="tx1"/>
                </a:solidFill>
                <a:latin typeface="Hiragino Sans W4" panose="020B0400000000000000" pitchFamily="34" charset="-128"/>
                <a:ea typeface="Hiragino Sans W4" panose="020B0400000000000000" pitchFamily="34" charset="-128"/>
              </a:rPr>
              <a:t>/</a:t>
            </a:r>
            <a:r>
              <a:rPr kumimoji="1" lang="ja-JP" altLang="en-US" sz="1400" b="1">
                <a:solidFill>
                  <a:schemeClr val="tx1"/>
                </a:solidFill>
                <a:latin typeface="Hiragino Sans W4" panose="020B0400000000000000" pitchFamily="34" charset="-128"/>
                <a:ea typeface="Hiragino Sans W4" panose="020B0400000000000000" pitchFamily="34" charset="-128"/>
              </a:rPr>
              <a:t>試合中、常にアクセスする事ができる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施設名称と住所を正しく記載している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施錠されている部分の開け方などを確認・記載している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落雷や台風などの自然災害の際の避難場所を記載している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チーム関係者やグラウンド管理室の連絡先を記載している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土日祝日も対応可能な医療機関を把握し、連絡先を記載している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救急車の侵入経路と停車位置を記載している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救急車を誘導するスタッフの位置を決めている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救急車がグラウンドの中まで入れるかどうか、確認している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チーム全員が落雷から身を守る事ができるような建物がある</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a:p>
            <a:pPr marL="285750" indent="-285750">
              <a:buFont typeface="Wingdings" pitchFamily="2" charset="2"/>
              <a:buChar char="p"/>
            </a:pPr>
            <a:r>
              <a:rPr kumimoji="1" lang="ja-JP" altLang="en-US" sz="1400" b="1">
                <a:solidFill>
                  <a:schemeClr val="tx1"/>
                </a:solidFill>
                <a:latin typeface="Hiragino Sans W4" panose="020B0400000000000000" pitchFamily="34" charset="-128"/>
                <a:ea typeface="Hiragino Sans W4" panose="020B0400000000000000" pitchFamily="34" charset="-128"/>
              </a:rPr>
              <a:t>建物が近くになかった場合、別の避難の手段を準備できている　</a:t>
            </a:r>
            <a:endParaRPr kumimoji="1" lang="en-US" altLang="ja-JP" sz="1400" b="1" dirty="0">
              <a:solidFill>
                <a:schemeClr val="tx1"/>
              </a:solidFill>
              <a:latin typeface="Hiragino Sans W4" panose="020B0400000000000000" pitchFamily="34" charset="-128"/>
              <a:ea typeface="Hiragino Sans W4" panose="020B0400000000000000" pitchFamily="34" charset="-128"/>
            </a:endParaRPr>
          </a:p>
        </p:txBody>
      </p:sp>
      <p:sp>
        <p:nvSpPr>
          <p:cNvPr id="59" name="タイトル 1">
            <a:extLst>
              <a:ext uri="{FF2B5EF4-FFF2-40B4-BE49-F238E27FC236}">
                <a16:creationId xmlns:a16="http://schemas.microsoft.com/office/drawing/2014/main" id="{FEF41D22-F7A2-B9A9-48D2-DECEB4B727BC}"/>
              </a:ext>
            </a:extLst>
          </p:cNvPr>
          <p:cNvSpPr txBox="1">
            <a:spLocks/>
          </p:cNvSpPr>
          <p:nvPr/>
        </p:nvSpPr>
        <p:spPr>
          <a:xfrm>
            <a:off x="0" y="344522"/>
            <a:ext cx="6857966" cy="306441"/>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u="sng">
                <a:latin typeface="Hiragino Sans W4" panose="020B0400000000000000" pitchFamily="34" charset="-128"/>
                <a:ea typeface="Hiragino Sans W4" panose="020B0400000000000000" pitchFamily="34" charset="-128"/>
              </a:rPr>
              <a:t>役割分担</a:t>
            </a:r>
          </a:p>
        </p:txBody>
      </p:sp>
      <p:sp>
        <p:nvSpPr>
          <p:cNvPr id="71" name="字幕 2">
            <a:extLst>
              <a:ext uri="{FF2B5EF4-FFF2-40B4-BE49-F238E27FC236}">
                <a16:creationId xmlns:a16="http://schemas.microsoft.com/office/drawing/2014/main" id="{738D7136-7C98-517F-976C-1901DAA06818}"/>
              </a:ext>
            </a:extLst>
          </p:cNvPr>
          <p:cNvSpPr>
            <a:spLocks noGrp="1"/>
          </p:cNvSpPr>
          <p:nvPr>
            <p:ph type="subTitle" idx="1"/>
          </p:nvPr>
        </p:nvSpPr>
        <p:spPr>
          <a:xfrm>
            <a:off x="0" y="383111"/>
            <a:ext cx="655382" cy="239774"/>
          </a:xfrm>
        </p:spPr>
        <p:txBody>
          <a:bodyPr>
            <a:normAutofit/>
          </a:bodyPr>
          <a:lstStyle/>
          <a:p>
            <a:pPr algn="l"/>
            <a:r>
              <a:rPr kumimoji="1" lang="ja-JP" altLang="en-US" sz="900" u="sng">
                <a:latin typeface="Hiragino Sans W4" panose="020B0400000000000000" pitchFamily="34" charset="-128"/>
                <a:ea typeface="Hiragino Sans W4" panose="020B0400000000000000" pitchFamily="34" charset="-128"/>
              </a:rPr>
              <a:t>チェック</a:t>
            </a:r>
          </a:p>
        </p:txBody>
      </p:sp>
      <p:sp>
        <p:nvSpPr>
          <p:cNvPr id="3" name="タイトル 1">
            <a:extLst>
              <a:ext uri="{FF2B5EF4-FFF2-40B4-BE49-F238E27FC236}">
                <a16:creationId xmlns:a16="http://schemas.microsoft.com/office/drawing/2014/main" id="{CF3C4357-D069-2305-2E35-B01CB1C57EA1}"/>
              </a:ext>
            </a:extLst>
          </p:cNvPr>
          <p:cNvSpPr txBox="1">
            <a:spLocks/>
          </p:cNvSpPr>
          <p:nvPr/>
        </p:nvSpPr>
        <p:spPr>
          <a:xfrm>
            <a:off x="0" y="1647482"/>
            <a:ext cx="6857966" cy="306441"/>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資機材の場所</a:t>
            </a:r>
          </a:p>
        </p:txBody>
      </p:sp>
      <p:sp>
        <p:nvSpPr>
          <p:cNvPr id="4" name="タイトル 1">
            <a:extLst>
              <a:ext uri="{FF2B5EF4-FFF2-40B4-BE49-F238E27FC236}">
                <a16:creationId xmlns:a16="http://schemas.microsoft.com/office/drawing/2014/main" id="{50E26E40-A0F0-5932-F2A3-2EAAC0B5D9F8}"/>
              </a:ext>
            </a:extLst>
          </p:cNvPr>
          <p:cNvSpPr txBox="1">
            <a:spLocks/>
          </p:cNvSpPr>
          <p:nvPr/>
        </p:nvSpPr>
        <p:spPr>
          <a:xfrm>
            <a:off x="-11948" y="3474366"/>
            <a:ext cx="6869914" cy="349135"/>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グラウンド情報</a:t>
            </a:r>
          </a:p>
        </p:txBody>
      </p:sp>
      <p:sp>
        <p:nvSpPr>
          <p:cNvPr id="5" name="タイトル 1">
            <a:extLst>
              <a:ext uri="{FF2B5EF4-FFF2-40B4-BE49-F238E27FC236}">
                <a16:creationId xmlns:a16="http://schemas.microsoft.com/office/drawing/2014/main" id="{F8707F5B-FC12-336A-BCBE-E27B08DF0FB0}"/>
              </a:ext>
            </a:extLst>
          </p:cNvPr>
          <p:cNvSpPr txBox="1">
            <a:spLocks/>
          </p:cNvSpPr>
          <p:nvPr/>
        </p:nvSpPr>
        <p:spPr>
          <a:xfrm>
            <a:off x="0" y="5343944"/>
            <a:ext cx="6869914" cy="372083"/>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各機関の連絡先</a:t>
            </a:r>
          </a:p>
        </p:txBody>
      </p:sp>
      <p:sp>
        <p:nvSpPr>
          <p:cNvPr id="6" name="タイトル 1">
            <a:extLst>
              <a:ext uri="{FF2B5EF4-FFF2-40B4-BE49-F238E27FC236}">
                <a16:creationId xmlns:a16="http://schemas.microsoft.com/office/drawing/2014/main" id="{099C73E2-1852-566D-8250-65E4C8B54046}"/>
              </a:ext>
            </a:extLst>
          </p:cNvPr>
          <p:cNvSpPr txBox="1">
            <a:spLocks/>
          </p:cNvSpPr>
          <p:nvPr/>
        </p:nvSpPr>
        <p:spPr>
          <a:xfrm>
            <a:off x="0" y="6864387"/>
            <a:ext cx="6869914" cy="372083"/>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救急車の侵入経路</a:t>
            </a:r>
          </a:p>
        </p:txBody>
      </p:sp>
      <p:sp>
        <p:nvSpPr>
          <p:cNvPr id="7" name="タイトル 1">
            <a:extLst>
              <a:ext uri="{FF2B5EF4-FFF2-40B4-BE49-F238E27FC236}">
                <a16:creationId xmlns:a16="http://schemas.microsoft.com/office/drawing/2014/main" id="{B19FDAEB-9429-1A46-9102-C038F22C8FC1}"/>
              </a:ext>
            </a:extLst>
          </p:cNvPr>
          <p:cNvSpPr txBox="1">
            <a:spLocks/>
          </p:cNvSpPr>
          <p:nvPr/>
        </p:nvSpPr>
        <p:spPr>
          <a:xfrm>
            <a:off x="0" y="8735248"/>
            <a:ext cx="6869914" cy="370800"/>
          </a:xfrm>
          <a:prstGeom prst="rect">
            <a:avLst/>
          </a:prstGeom>
          <a:solidFill>
            <a:srgbClr val="0070C0">
              <a:alpha val="65000"/>
            </a:srgbClr>
          </a:solidFill>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1200" b="1">
                <a:latin typeface="Hiragino Sans W4" panose="020B0400000000000000" pitchFamily="34" charset="-128"/>
                <a:ea typeface="Hiragino Sans W4" panose="020B0400000000000000" pitchFamily="34" charset="-128"/>
              </a:rPr>
              <a:t>避難場所</a:t>
            </a:r>
          </a:p>
        </p:txBody>
      </p:sp>
    </p:spTree>
    <p:extLst>
      <p:ext uri="{BB962C8B-B14F-4D97-AF65-F5344CB8AC3E}">
        <p14:creationId xmlns:p14="http://schemas.microsoft.com/office/powerpoint/2010/main" val="25803091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TotalTime>
  <Words>581</Words>
  <Application>Microsoft Macintosh PowerPoint</Application>
  <PresentationFormat>A4 210 x 297 mm</PresentationFormat>
  <Paragraphs>126</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Hiragino Sans W4</vt:lpstr>
      <vt:lpstr>游ゴシック</vt:lpstr>
      <vt:lpstr>Arial</vt:lpstr>
      <vt:lpstr>Calibri</vt:lpstr>
      <vt:lpstr>Calibri Light</vt:lpstr>
      <vt:lpstr>Wingdings</vt:lpstr>
      <vt:lpstr>Office テーマ</vt:lpstr>
      <vt:lpstr>PowerPoint プレゼンテーション</vt:lpstr>
      <vt:lpstr>グラウンド情報(練習・試合会場等のレイアウトを記載して下さい)</vt:lpstr>
      <vt:lpstr>Emergency Action Plan　チェックリスト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Teikyo university Emegency Action Plan</dc:title>
  <dc:creator>nakaze shinichirou</dc:creator>
  <cp:lastModifiedBy>nakaze shinichirou</cp:lastModifiedBy>
  <cp:revision>72</cp:revision>
  <cp:lastPrinted>2023-01-30T08:15:53Z</cp:lastPrinted>
  <dcterms:created xsi:type="dcterms:W3CDTF">2022-08-19T04:41:54Z</dcterms:created>
  <dcterms:modified xsi:type="dcterms:W3CDTF">2023-01-30T09:02:29Z</dcterms:modified>
</cp:coreProperties>
</file>